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92" r:id="rId2"/>
    <p:sldId id="256" r:id="rId3"/>
    <p:sldId id="280" r:id="rId4"/>
    <p:sldId id="281" r:id="rId5"/>
    <p:sldId id="288" r:id="rId6"/>
    <p:sldId id="277" r:id="rId7"/>
    <p:sldId id="257" r:id="rId8"/>
    <p:sldId id="258" r:id="rId9"/>
    <p:sldId id="259" r:id="rId10"/>
    <p:sldId id="260" r:id="rId11"/>
    <p:sldId id="261" r:id="rId12"/>
    <p:sldId id="262" r:id="rId13"/>
    <p:sldId id="290" r:id="rId14"/>
    <p:sldId id="266" r:id="rId15"/>
    <p:sldId id="265" r:id="rId16"/>
    <p:sldId id="264" r:id="rId17"/>
    <p:sldId id="267" r:id="rId18"/>
    <p:sldId id="284" r:id="rId19"/>
    <p:sldId id="269" r:id="rId20"/>
    <p:sldId id="270" r:id="rId21"/>
    <p:sldId id="289" r:id="rId22"/>
    <p:sldId id="271" r:id="rId23"/>
    <p:sldId id="273" r:id="rId24"/>
    <p:sldId id="283" r:id="rId25"/>
    <p:sldId id="275" r:id="rId26"/>
    <p:sldId id="276" r:id="rId27"/>
    <p:sldId id="286" r:id="rId28"/>
    <p:sldId id="287" r:id="rId29"/>
    <p:sldId id="279" r:id="rId30"/>
    <p:sldId id="285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F876-D526-4BD0-8EB2-FE7A2EA91E9B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5F033-6371-499B-8AC3-328F5C2D7A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5F033-6371-499B-8AC3-328F5C2D7A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803405"/>
            <a:ext cx="97536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32201"/>
            <a:ext cx="97536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23846"/>
            <a:ext cx="3063239" cy="365125"/>
          </a:xfrm>
        </p:spPr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4323847"/>
            <a:ext cx="650748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895600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3" y="4697362"/>
            <a:ext cx="10608643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2473" y="977035"/>
            <a:ext cx="10600347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5516716"/>
            <a:ext cx="1060704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9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4"/>
            <a:ext cx="1060704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49134"/>
            <a:ext cx="103632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3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50976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74598"/>
            <a:ext cx="10371669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9439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308611" y="80772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2311" y="302133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7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4703"/>
            <a:ext cx="1036637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89" y="3648317"/>
            <a:ext cx="10364811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8885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1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50391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92481" y="2202080"/>
            <a:ext cx="341376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9248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2983" y="2201333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01041" y="2904068"/>
            <a:ext cx="341376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5759" y="2192866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8576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0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3" y="762000"/>
            <a:ext cx="8509312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92480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92480" y="2331720"/>
            <a:ext cx="341376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92480" y="4796104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9164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89163" y="2331720"/>
            <a:ext cx="341376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87811" y="4796103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91153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91152" y="2331722"/>
            <a:ext cx="341376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91029" y="4796101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51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0" y="2194560"/>
            <a:ext cx="10607040" cy="40690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71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747184"/>
            <a:ext cx="205740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1" y="746126"/>
            <a:ext cx="8370713" cy="42497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6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5"/>
            <a:ext cx="1060704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1" y="3641726"/>
            <a:ext cx="1060704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4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99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68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50392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039" y="2183802"/>
            <a:ext cx="491154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" y="3132668"/>
            <a:ext cx="521410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2025" y="2183802"/>
            <a:ext cx="490749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465" y="3132668"/>
            <a:ext cx="521005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64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9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543430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3365" y="751242"/>
            <a:ext cx="4898979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5434307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2194560"/>
            <a:ext cx="106070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9640" y="6356352"/>
            <a:ext cx="2849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480" y="6355847"/>
            <a:ext cx="757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636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judge.streamlit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15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8792A5-8491-5593-269B-2BACDFD13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090248"/>
            <a:ext cx="7047824" cy="375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17BF30-F4B0-CE5D-9D5F-426F342E1011}"/>
              </a:ext>
            </a:extLst>
          </p:cNvPr>
          <p:cNvSpPr txBox="1"/>
          <p:nvPr/>
        </p:nvSpPr>
        <p:spPr>
          <a:xfrm>
            <a:off x="9613686" y="1801091"/>
            <a:ext cx="2078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 Only for long-distance values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7B7801-CB7D-E90D-BC4F-7E47EA9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entertainment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410696-55F4-8BB9-394F-C095201C5E24}"/>
              </a:ext>
            </a:extLst>
          </p:cNvPr>
          <p:cNvSpPr txBox="1"/>
          <p:nvPr/>
        </p:nvSpPr>
        <p:spPr>
          <a:xfrm>
            <a:off x="106663" y="2753712"/>
            <a:ext cx="45736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Only for Long-Distance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Airlines fail to entertain properly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Spirit and Frontier are the less valued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9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57709-49F3-70D0-4ED9-C8A13B3A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105713"/>
            <a:ext cx="5558445" cy="4037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DAE0E-ACB2-1BA2-D3AE-ECBCC6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34" y="2105891"/>
            <a:ext cx="5641572" cy="377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1CEB9E0-BE7D-255A-A754-A7CD3829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Staff services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F02AE1-8A69-F205-F923-661B09C41121}"/>
              </a:ext>
            </a:extLst>
          </p:cNvPr>
          <p:cNvSpPr txBox="1"/>
          <p:nvPr/>
        </p:nvSpPr>
        <p:spPr>
          <a:xfrm>
            <a:off x="114976" y="5103674"/>
            <a:ext cx="965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Airlines have a poor staff service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Ground service is worse than Cabin Service in all Airlines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British Airways is the best valued while American, United &amp; Spirit are the less valued</a:t>
            </a:r>
          </a:p>
        </p:txBody>
      </p:sp>
    </p:spTree>
    <p:extLst>
      <p:ext uri="{BB962C8B-B14F-4D97-AF65-F5344CB8AC3E}">
        <p14:creationId xmlns:p14="http://schemas.microsoft.com/office/powerpoint/2010/main" val="258544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0" y="2472122"/>
            <a:ext cx="5548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No Airline is considered to have comfortable seats.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American Airlines and British Airways stand as the most valued. Frontier is the most penalized. </a:t>
            </a:r>
          </a:p>
          <a:p>
            <a:pPr algn="just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food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0E4A7-8378-2F87-1B2A-20AA805A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0" y="1535604"/>
            <a:ext cx="6331464" cy="4493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813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09186" y="3070639"/>
            <a:ext cx="517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Airlines in general are poorly valued.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British Airways seems to be the best scored. </a:t>
            </a:r>
          </a:p>
          <a:p>
            <a:pPr algn="just"/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value for money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DE20A4-7ADF-1CCB-786E-A59ECA1B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76" y="1884218"/>
            <a:ext cx="6257971" cy="3702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0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61C533-D2D8-F05E-EFBC-467E4C62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36" y="1778924"/>
            <a:ext cx="5925782" cy="44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12F62B-3CD3-6F7F-B2E9-1470A26B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Type of traveler</a:t>
            </a:r>
            <a:br>
              <a:rPr lang="en-US" sz="3100" b="1" i="1" dirty="0"/>
            </a:br>
            <a:r>
              <a:rPr lang="en-US" sz="3100" b="1" i="1" dirty="0"/>
              <a:t>	</a:t>
            </a:r>
            <a:r>
              <a:rPr lang="en-US" sz="2400" b="1" i="1" dirty="0"/>
              <a:t>by Trip purpose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415CA3-44DB-F325-AF84-DF6B63E6D5A2}"/>
              </a:ext>
            </a:extLst>
          </p:cNvPr>
          <p:cNvSpPr txBox="1"/>
          <p:nvPr/>
        </p:nvSpPr>
        <p:spPr>
          <a:xfrm>
            <a:off x="286772" y="2848965"/>
            <a:ext cx="5177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People in business trips travel alone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Travelling with couple/family is always for leisure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Most travelers overall travel alone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8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0445A8-E2CE-480E-A027-59D7F920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54" y="1595210"/>
            <a:ext cx="6518574" cy="4705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F80384-6AFB-63AA-8F26-4AB284502455}"/>
              </a:ext>
            </a:extLst>
          </p:cNvPr>
          <p:cNvSpPr txBox="1"/>
          <p:nvPr/>
        </p:nvSpPr>
        <p:spPr>
          <a:xfrm>
            <a:off x="408692" y="2854507"/>
            <a:ext cx="432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Except Frontier Airlines, most companies have unverified trips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Can we trust British Airways data?</a:t>
            </a:r>
          </a:p>
          <a:p>
            <a:pPr algn="just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4E7EE3-9F80-3FED-D93C-CA453924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verifications</a:t>
            </a:r>
            <a:br>
              <a:rPr lang="en-US" sz="3100" b="1" i="1" dirty="0"/>
            </a:br>
            <a:r>
              <a:rPr lang="en-US" sz="2400" b="1" i="1" dirty="0"/>
              <a:t>per airline</a:t>
            </a:r>
          </a:p>
        </p:txBody>
      </p:sp>
    </p:spTree>
    <p:extLst>
      <p:ext uri="{BB962C8B-B14F-4D97-AF65-F5344CB8AC3E}">
        <p14:creationId xmlns:p14="http://schemas.microsoft.com/office/powerpoint/2010/main" val="313255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7AFF05-4D97-7CE1-30D0-58A1642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6" y="1496291"/>
            <a:ext cx="7486996" cy="517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9795213-0B86-2CDE-83F8-23ECA36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Analysis PER TRAVEL DISTANCE</a:t>
            </a:r>
            <a:br>
              <a:rPr lang="en-US" sz="3100" b="1" i="1" dirty="0"/>
            </a:br>
            <a:r>
              <a:rPr lang="en-US" sz="2400" b="1" i="1" dirty="0"/>
              <a:t>Ratings &amp; overall score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D15B96-4704-EEF9-3AF5-3FCD4891E825}"/>
              </a:ext>
            </a:extLst>
          </p:cNvPr>
          <p:cNvSpPr txBox="1"/>
          <p:nvPr/>
        </p:nvSpPr>
        <p:spPr>
          <a:xfrm>
            <a:off x="253521" y="2039860"/>
            <a:ext cx="373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Food is more valued in long-distance flights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Staff Services are slightly better in long-distance flights. Same with seat comfort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There is no entertainment rating in short-distances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No significant differences in value for money according to distance</a:t>
            </a:r>
          </a:p>
        </p:txBody>
      </p:sp>
    </p:spTree>
    <p:extLst>
      <p:ext uri="{BB962C8B-B14F-4D97-AF65-F5344CB8AC3E}">
        <p14:creationId xmlns:p14="http://schemas.microsoft.com/office/powerpoint/2010/main" val="395281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682E9C-7737-EE83-B663-C9D3CE2C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101489"/>
            <a:ext cx="7181098" cy="3972344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0C861C-E1F4-2ED0-C128-8C3EA7DE6E04}"/>
              </a:ext>
            </a:extLst>
          </p:cNvPr>
          <p:cNvSpPr txBox="1"/>
          <p:nvPr/>
        </p:nvSpPr>
        <p:spPr>
          <a:xfrm>
            <a:off x="5669280" y="62469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/>
              <a:t>OVERALL SCORE THROUGH TIME</a:t>
            </a:r>
          </a:p>
          <a:p>
            <a:pPr algn="r"/>
            <a:r>
              <a:rPr lang="en-US" sz="2200" b="1" dirty="0"/>
              <a:t>PER AIRLINE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172AF-1F98-A2B9-E313-77757AEA0584}"/>
              </a:ext>
            </a:extLst>
          </p:cNvPr>
          <p:cNvSpPr txBox="1"/>
          <p:nvPr/>
        </p:nvSpPr>
        <p:spPr>
          <a:xfrm>
            <a:off x="353274" y="2521999"/>
            <a:ext cx="34872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General decreasing trend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Frontier is considered the worst airline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British Airways is considered the best airline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Delta satisfaction fell 50%</a:t>
            </a:r>
          </a:p>
        </p:txBody>
      </p:sp>
    </p:spTree>
    <p:extLst>
      <p:ext uri="{BB962C8B-B14F-4D97-AF65-F5344CB8AC3E}">
        <p14:creationId xmlns:p14="http://schemas.microsoft.com/office/powerpoint/2010/main" val="296013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856286" y="1590070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</a:p>
          <a:p>
            <a:pPr algn="ctr"/>
            <a:r>
              <a:rPr lang="en-US" sz="4800" b="1" dirty="0"/>
              <a:t>a flight to be recommended?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987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EB69-D18A-7A7A-79D5-7C1AE7F4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does influence a flight to be recommended?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228D3-0580-5CD7-51F0-44155B5E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8" y="3042459"/>
            <a:ext cx="11072553" cy="1873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Models type: </a:t>
            </a:r>
            <a:r>
              <a:rPr lang="en-US" dirty="0"/>
              <a:t>classification </a:t>
            </a:r>
          </a:p>
          <a:p>
            <a:r>
              <a:rPr lang="en-US" dirty="0">
                <a:solidFill>
                  <a:srgbClr val="FFFF00"/>
                </a:solidFill>
              </a:rPr>
              <a:t>Model 1: </a:t>
            </a:r>
            <a:r>
              <a:rPr lang="en-US" dirty="0"/>
              <a:t>Logistic Regression (Logit)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Dependent variable: </a:t>
            </a:r>
            <a:r>
              <a:rPr lang="en-US" sz="1900" dirty="0"/>
              <a:t>‘recommended’. Unbalancing considered (SMOTE)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Independent variables: </a:t>
            </a:r>
            <a:r>
              <a:rPr lang="en-US" sz="1900" dirty="0"/>
              <a:t>cabin, traveler, purpose, ratings, long distance, verified, scale, year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9F9D-FD42-1800-E06F-F59C6824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76833"/>
            <a:ext cx="9753600" cy="1825096"/>
          </a:xfrm>
        </p:spPr>
        <p:txBody>
          <a:bodyPr anchor="ctr">
            <a:noAutofit/>
          </a:bodyPr>
          <a:lstStyle/>
          <a:p>
            <a:pPr algn="ctr"/>
            <a:r>
              <a:rPr lang="es-ES" b="1" dirty="0"/>
              <a:t>Will a </a:t>
            </a:r>
            <a:r>
              <a:rPr lang="es-ES" b="1" dirty="0" err="1"/>
              <a:t>flight</a:t>
            </a:r>
            <a:r>
              <a:rPr lang="es-ES" b="1" dirty="0"/>
              <a:t> ruin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honeymoon</a:t>
            </a:r>
            <a:r>
              <a:rPr lang="es-ES" b="1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39D9F-8D78-73BE-1473-EFFC3D8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429000"/>
            <a:ext cx="7315200" cy="1601255"/>
          </a:xfrm>
        </p:spPr>
        <p:txBody>
          <a:bodyPr>
            <a:noAutofit/>
          </a:bodyPr>
          <a:lstStyle/>
          <a:p>
            <a:pPr algn="l"/>
            <a:r>
              <a:rPr lang="es-ES" b="1" dirty="0"/>
              <a:t>Aída Moure Fernández</a:t>
            </a:r>
          </a:p>
          <a:p>
            <a:pPr algn="r"/>
            <a:endParaRPr lang="es-ES" dirty="0"/>
          </a:p>
          <a:p>
            <a:pPr algn="r"/>
            <a:r>
              <a:rPr lang="es-ES" i="1" dirty="0"/>
              <a:t>Final Project </a:t>
            </a:r>
          </a:p>
          <a:p>
            <a:pPr algn="r"/>
            <a:r>
              <a:rPr lang="es-ES" i="1" dirty="0" err="1"/>
              <a:t>IronHack</a:t>
            </a:r>
            <a:r>
              <a:rPr lang="es-ES" i="1" dirty="0"/>
              <a:t> PT JAN24</a:t>
            </a:r>
          </a:p>
          <a:p>
            <a:pPr algn="r"/>
            <a:r>
              <a:rPr lang="es-ES" sz="1800" i="1" dirty="0" err="1"/>
              <a:t>July</a:t>
            </a:r>
            <a:r>
              <a:rPr lang="es-ES" sz="1800" i="1" dirty="0"/>
              <a:t> 10</a:t>
            </a:r>
            <a:r>
              <a:rPr lang="es-ES" sz="1800" i="1" baseline="30000" dirty="0"/>
              <a:t>th</a:t>
            </a:r>
            <a:r>
              <a:rPr lang="es-ES" sz="1800" i="1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267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3E5F1-8158-6644-1BCE-D04F99C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8" y="1101755"/>
            <a:ext cx="3488203" cy="2875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F26C8-63FB-4D17-4ECC-51770BCF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10" y="3734222"/>
            <a:ext cx="3690851" cy="3035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0797FA-4F41-14CB-17D4-2671C6E4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1" y="3526325"/>
            <a:ext cx="1922254" cy="1705151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57A42D-EF98-6901-8B08-325CAF78DEA2}"/>
              </a:ext>
            </a:extLst>
          </p:cNvPr>
          <p:cNvSpPr/>
          <p:nvPr/>
        </p:nvSpPr>
        <p:spPr>
          <a:xfrm>
            <a:off x="2933241" y="3274892"/>
            <a:ext cx="1938416" cy="10158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6600"/>
                </a:solidFill>
              </a:rPr>
              <a:t>Economy vs. Luxury</a:t>
            </a:r>
          </a:p>
          <a:p>
            <a:pPr algn="ctr"/>
            <a:endParaRPr lang="en-US" sz="1400" b="1" dirty="0">
              <a:solidFill>
                <a:srgbClr val="006600"/>
              </a:solidFill>
            </a:endParaRPr>
          </a:p>
          <a:p>
            <a:pPr algn="ctr"/>
            <a:r>
              <a:rPr lang="en-US" sz="1400" b="1" dirty="0">
                <a:solidFill>
                  <a:srgbClr val="006600"/>
                </a:solidFill>
              </a:rPr>
              <a:t>Cabin Service Rating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7D1D47-7C32-3734-D684-4CEFACE7FFDE}"/>
              </a:ext>
            </a:extLst>
          </p:cNvPr>
          <p:cNvSpPr/>
          <p:nvPr/>
        </p:nvSpPr>
        <p:spPr>
          <a:xfrm>
            <a:off x="2864725" y="4617422"/>
            <a:ext cx="2006932" cy="1572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Family vs Solo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Scale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Long Distance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Trip Verification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B8BA4C-3419-49BB-A454-9CE21F21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893" y="1363287"/>
            <a:ext cx="2930768" cy="2218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8F27016-B1B3-BB4D-607A-9601074B9BE0}"/>
              </a:ext>
            </a:extLst>
          </p:cNvPr>
          <p:cNvSpPr txBox="1"/>
          <p:nvPr/>
        </p:nvSpPr>
        <p:spPr>
          <a:xfrm>
            <a:off x="5813367" y="3438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What does influence a flight to be recommended</a:t>
            </a:r>
            <a:r>
              <a:rPr lang="en-US" sz="1800" b="1" dirty="0"/>
              <a:t>?</a:t>
            </a:r>
          </a:p>
          <a:p>
            <a:pPr algn="r"/>
            <a:r>
              <a:rPr lang="en-US" b="1" dirty="0"/>
              <a:t>Logit results</a:t>
            </a:r>
            <a:endParaRPr lang="en-US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C202DC16-2A5E-9788-F9A2-501DCEBADE24}"/>
              </a:ext>
            </a:extLst>
          </p:cNvPr>
          <p:cNvSpPr/>
          <p:nvPr/>
        </p:nvSpPr>
        <p:spPr>
          <a:xfrm>
            <a:off x="2330335" y="3692775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echa: a la derecha con bandas 15">
            <a:extLst>
              <a:ext uri="{FF2B5EF4-FFF2-40B4-BE49-F238E27FC236}">
                <a16:creationId xmlns:a16="http://schemas.microsoft.com/office/drawing/2014/main" id="{4BA51C63-464E-C4EE-264C-28CDD077B0FF}"/>
              </a:ext>
            </a:extLst>
          </p:cNvPr>
          <p:cNvSpPr/>
          <p:nvPr/>
        </p:nvSpPr>
        <p:spPr>
          <a:xfrm>
            <a:off x="2337853" y="4794759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796C3-0FD2-8AA2-2118-4A933E63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rgbClr val="FFFF00"/>
                </a:solidFill>
              </a:rPr>
              <a:t>Multicollinearity</a:t>
            </a:r>
            <a:r>
              <a:rPr lang="en-US" sz="2400" dirty="0"/>
              <a:t>: </a:t>
            </a:r>
          </a:p>
          <a:p>
            <a:pPr lvl="2"/>
            <a:r>
              <a:rPr lang="en-US" sz="2000" dirty="0"/>
              <a:t>Crosstab (Strongly correlated except ‘purpose’)</a:t>
            </a:r>
          </a:p>
          <a:p>
            <a:pPr lvl="2"/>
            <a:r>
              <a:rPr lang="en-US" sz="2000" dirty="0"/>
              <a:t>Correlation matrix, VIF ok when dropping all ratings except ‘Cabin Service’ and ‘year’</a:t>
            </a:r>
          </a:p>
          <a:p>
            <a:pPr lvl="2"/>
            <a:r>
              <a:rPr lang="en-US" sz="2000" dirty="0"/>
              <a:t>Model correlated but not overfitted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/>
              <a:t>Try other models to avoid this issue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92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8D089-8501-FC7D-89EB-99245C84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760" y="1099267"/>
            <a:ext cx="6860771" cy="111191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K-Nearest Neighbors (KNN)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36, 'weights': 'distance'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0CE0D1-C33A-D5C9-0836-33DD44E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" y="2698780"/>
            <a:ext cx="3923608" cy="396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A5916-E59D-CD47-CD77-D8CE515A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99" y="3634048"/>
            <a:ext cx="3112287" cy="19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ABCF3-2C78-9116-5D84-6D7DC1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698779"/>
            <a:ext cx="4133602" cy="396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F7334-E36E-E827-382C-62D4167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95" y="1224743"/>
            <a:ext cx="11687694" cy="20338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Model 3: </a:t>
            </a:r>
            <a:r>
              <a:rPr lang="en-US" sz="2400" dirty="0"/>
              <a:t>Random Forest Classifier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Dependent variable: </a:t>
            </a:r>
            <a:r>
              <a:rPr lang="en-US" sz="1800" dirty="0"/>
              <a:t>‘recommended’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dirty="0"/>
              <a:t>cabin, traveler, purpose, ratings, verification, scale, long distance, continent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150</a:t>
            </a:r>
          </a:p>
          <a:p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0.93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24A032-39C2-E3B9-D9C2-A779073F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4" y="3319905"/>
            <a:ext cx="9071956" cy="320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27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768383" y="1374533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  <a:br>
              <a:rPr lang="en-US" sz="4800" b="1" dirty="0"/>
            </a:br>
            <a:r>
              <a:rPr lang="en-US" sz="4800" b="1" dirty="0"/>
              <a:t>the overall score </a:t>
            </a:r>
            <a:br>
              <a:rPr lang="en-US" sz="4800" b="1" dirty="0"/>
            </a:br>
            <a:r>
              <a:rPr lang="en-US" sz="4800" b="1" dirty="0"/>
              <a:t>of a flight?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837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853B-484F-048B-DFAF-D2F91D5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51" y="1895302"/>
            <a:ext cx="4954385" cy="483800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FFFF00"/>
                </a:solidFill>
              </a:rPr>
              <a:t>Models type: </a:t>
            </a:r>
            <a:r>
              <a:rPr lang="en-US" sz="1800" dirty="0"/>
              <a:t>regression 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FFFF00"/>
                </a:solidFill>
              </a:rPr>
              <a:t>Model 1: </a:t>
            </a:r>
            <a:r>
              <a:rPr lang="en-US" sz="1800" dirty="0"/>
              <a:t>Ordinary Least Squares (OLS regressor)</a:t>
            </a:r>
          </a:p>
          <a:p>
            <a:pPr algn="just">
              <a:lnSpc>
                <a:spcPct val="120000"/>
              </a:lnSpc>
            </a:pP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FFFF00"/>
                </a:solidFill>
              </a:rPr>
              <a:t>Dependent variables: </a:t>
            </a:r>
            <a:r>
              <a:rPr lang="en-US" sz="1800" i="1" dirty="0"/>
              <a:t>‘Overall Score’ 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i="1" dirty="0"/>
              <a:t>Type of Cabin, Ratings, Type of Traveler, Purpose, Verification, Long Distance, Scale, Year</a:t>
            </a:r>
          </a:p>
          <a:p>
            <a:pPr algn="just">
              <a:lnSpc>
                <a:spcPct val="120000"/>
              </a:lnSpc>
            </a:pPr>
            <a:endParaRPr lang="en-US" sz="1800" i="1" dirty="0"/>
          </a:p>
          <a:p>
            <a:pPr algn="just">
              <a:lnSpc>
                <a:spcPct val="120000"/>
              </a:lnSpc>
            </a:pPr>
            <a:r>
              <a:rPr lang="en-US" sz="1800" dirty="0"/>
              <a:t>Strong correlation </a:t>
            </a:r>
            <a:r>
              <a:rPr lang="en-US" sz="1800" dirty="0">
                <a:sym typeface="Wingdings" panose="05000000000000000000" pitchFamily="2" charset="2"/>
              </a:rPr>
              <a:t>drop time variable and all ratings except cabin service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0.62, all significant variables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7E1456-4E28-A93C-6888-82798DD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What does influence the overall score of a flight?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88A13-1332-EC03-7F68-A7412C9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42" y="2141559"/>
            <a:ext cx="5536667" cy="4268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14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85BADB-FC12-BD7F-0473-F1A2A9144BF8}"/>
              </a:ext>
            </a:extLst>
          </p:cNvPr>
          <p:cNvSpPr txBox="1"/>
          <p:nvPr/>
        </p:nvSpPr>
        <p:spPr>
          <a:xfrm>
            <a:off x="576349" y="2041720"/>
            <a:ext cx="11039302" cy="132343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KNN regressor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Assumption: </a:t>
            </a:r>
            <a:r>
              <a:rPr lang="en-US" sz="2000" dirty="0"/>
              <a:t>avoids multicollinearity issues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60,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2000" dirty="0" err="1">
                <a:solidFill>
                  <a:srgbClr val="FFFF00"/>
                </a:solidFill>
              </a:rPr>
              <a:t>Goodness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of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fit</a:t>
            </a:r>
            <a:r>
              <a:rPr lang="es-ES" sz="2000" dirty="0">
                <a:solidFill>
                  <a:srgbClr val="FFFF00"/>
                </a:solidFill>
              </a:rPr>
              <a:t>: </a:t>
            </a:r>
            <a:r>
              <a:rPr lang="es-ES" sz="2000" dirty="0"/>
              <a:t>0.66</a:t>
            </a:r>
            <a:endParaRPr lang="en-U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70E9B-6E8F-3CBC-B10E-8B5771038FD7}"/>
              </a:ext>
            </a:extLst>
          </p:cNvPr>
          <p:cNvSpPr txBox="1"/>
          <p:nvPr/>
        </p:nvSpPr>
        <p:spPr>
          <a:xfrm>
            <a:off x="576349" y="4135319"/>
            <a:ext cx="11039302" cy="15388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3: </a:t>
            </a:r>
            <a:r>
              <a:rPr lang="en-US" sz="2000" dirty="0"/>
              <a:t>KNN regressor including more ratings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Assumption: </a:t>
            </a:r>
            <a:r>
              <a:rPr lang="en-US" sz="2000" dirty="0"/>
              <a:t>KNN avoids multicollinearity issues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Add some other ratings </a:t>
            </a:r>
            <a:r>
              <a:rPr lang="en-US" sz="1400" dirty="0"/>
              <a:t>(food, ground service, seat comfort)</a:t>
            </a:r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45,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2000" dirty="0" err="1">
                <a:solidFill>
                  <a:srgbClr val="FFFF00"/>
                </a:solidFill>
              </a:rPr>
              <a:t>Goodness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of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fit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/>
              <a:t>: 0.85</a:t>
            </a:r>
            <a:endParaRPr lang="en-US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AA1AE1-30B7-26F7-A876-BB8638F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31" y="466408"/>
            <a:ext cx="8503920" cy="682042"/>
          </a:xfrm>
        </p:spPr>
        <p:txBody>
          <a:bodyPr>
            <a:noAutofit/>
          </a:bodyPr>
          <a:lstStyle/>
          <a:p>
            <a:r>
              <a:rPr lang="en-US" sz="1800" b="1" dirty="0"/>
              <a:t>What does influence the overall score of a flight?</a:t>
            </a:r>
            <a:br>
              <a:rPr lang="en-US" sz="1800" b="1" dirty="0"/>
            </a:br>
            <a:r>
              <a:rPr lang="en-US" sz="1800" b="1" dirty="0" err="1"/>
              <a:t>Knn</a:t>
            </a:r>
            <a:r>
              <a:rPr lang="en-US" sz="1800" b="1" dirty="0"/>
              <a:t> REGRESSION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368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11399520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Classifier System. </a:t>
            </a:r>
            <a:r>
              <a:rPr lang="en-US" dirty="0"/>
              <a:t>User rates each item and obtains an overall score + other 5 airlines with same score.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sz="1800" dirty="0"/>
              <a:t>: </a:t>
            </a:r>
            <a:r>
              <a:rPr lang="en-US" sz="1600" dirty="0"/>
              <a:t>random forest regressor</a:t>
            </a: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HP</a:t>
            </a:r>
            <a:r>
              <a:rPr lang="es-ES" sz="18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Tuning</a:t>
            </a:r>
            <a:r>
              <a:rPr lang="es-ES" sz="1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300</a:t>
            </a:r>
            <a:endParaRPr lang="es-ES" sz="1800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R2</a:t>
            </a:r>
            <a:r>
              <a:rPr lang="es-ES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ES" sz="1600" dirty="0"/>
              <a:t>0.9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Recommender System. </a:t>
            </a:r>
            <a:r>
              <a:rPr lang="en-US" dirty="0"/>
              <a:t>User enters an airline and obtains a recommendation of similar options. (Not limited to 6 main airlines)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dirty="0"/>
              <a:t>: </a:t>
            </a:r>
            <a:r>
              <a:rPr lang="en-US" sz="1600" dirty="0"/>
              <a:t>Nearest Neighbors 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Parameters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n_neighbors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=6, algorithm='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ball_tree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s-ES" sz="2200" dirty="0" err="1"/>
              <a:t>Both</a:t>
            </a:r>
            <a:r>
              <a:rPr lang="es-ES" sz="2200" dirty="0"/>
              <a:t>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based</a:t>
            </a:r>
            <a:r>
              <a:rPr lang="es-ES" sz="2200" dirty="0"/>
              <a:t> </a:t>
            </a:r>
            <a:r>
              <a:rPr lang="es-ES" sz="2200" dirty="0" err="1"/>
              <a:t>mainly</a:t>
            </a:r>
            <a:r>
              <a:rPr lang="es-ES" sz="2200" dirty="0"/>
              <a:t> </a:t>
            </a:r>
            <a:r>
              <a:rPr lang="es-ES" sz="2200" dirty="0" err="1"/>
              <a:t>on</a:t>
            </a:r>
            <a:r>
              <a:rPr lang="es-ES" sz="2200" dirty="0"/>
              <a:t> ratings and </a:t>
            </a:r>
            <a:r>
              <a:rPr lang="es-ES" sz="2200" dirty="0" err="1"/>
              <a:t>overall</a:t>
            </a:r>
            <a:r>
              <a:rPr lang="es-ES" sz="2200" dirty="0"/>
              <a:t>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11359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6323213" cy="4468091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FF00"/>
                </a:solidFill>
              </a:rPr>
              <a:t>Sentiment Analysis.</a:t>
            </a:r>
          </a:p>
          <a:p>
            <a:pPr lvl="1" algn="just"/>
            <a:r>
              <a:rPr lang="en-US" sz="1800" dirty="0"/>
              <a:t>Title vs. Review</a:t>
            </a:r>
          </a:p>
          <a:p>
            <a:pPr lvl="1" algn="just"/>
            <a:r>
              <a:rPr lang="en-US" sz="1800" dirty="0"/>
              <a:t>Tokenized and lemmatized titles</a:t>
            </a:r>
          </a:p>
          <a:p>
            <a:pPr lvl="1" algn="just"/>
            <a:r>
              <a:rPr lang="en-US" sz="1800" dirty="0"/>
              <a:t>Personalized stop words (avoid neutrality)</a:t>
            </a:r>
          </a:p>
          <a:p>
            <a:pPr lvl="1" algn="just"/>
            <a:r>
              <a:rPr lang="en-US" sz="1800" dirty="0"/>
              <a:t>Sentiment based on negative (-1), neutral (0) and positive (+1) titles</a:t>
            </a:r>
          </a:p>
          <a:p>
            <a:pPr lvl="1" algn="just"/>
            <a:r>
              <a:rPr lang="en-US" sz="1800" dirty="0"/>
              <a:t>Double filter with overalls core: positive (7+), and negative (up to 3)</a:t>
            </a:r>
          </a:p>
          <a:p>
            <a:pPr lvl="1" algn="just"/>
            <a:endParaRPr lang="en-US" dirty="0"/>
          </a:p>
          <a:p>
            <a:pPr algn="just"/>
            <a:r>
              <a:rPr lang="en-US" b="1" dirty="0">
                <a:solidFill>
                  <a:srgbClr val="FFFF00"/>
                </a:solidFill>
              </a:rPr>
              <a:t>Word Cloud. </a:t>
            </a:r>
            <a:r>
              <a:rPr lang="en-US" dirty="0"/>
              <a:t>Sentiment analysis into figures.</a:t>
            </a:r>
          </a:p>
          <a:p>
            <a:pPr marL="457200" lvl="1" indent="0" algn="just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302C0C-66D2-4D32-9665-19334362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2" y="2116975"/>
            <a:ext cx="3998836" cy="3910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2A78E4-922F-2AB7-0FD8-C9B5C04D7E5B}"/>
              </a:ext>
            </a:extLst>
          </p:cNvPr>
          <p:cNvSpPr txBox="1"/>
          <p:nvPr/>
        </p:nvSpPr>
        <p:spPr>
          <a:xfrm>
            <a:off x="10182808" y="5771736"/>
            <a:ext cx="1362269" cy="25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*Qatar Airways</a:t>
            </a:r>
          </a:p>
        </p:txBody>
      </p:sp>
    </p:spTree>
    <p:extLst>
      <p:ext uri="{BB962C8B-B14F-4D97-AF65-F5344CB8AC3E}">
        <p14:creationId xmlns:p14="http://schemas.microsoft.com/office/powerpoint/2010/main" val="104768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D440-86E9-7433-A0FE-523AEDA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Airline recommender app: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the flight judge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16B8E-4C43-AE2D-AB04-3554372A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https://flight-judge.streamlit.app/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lex y la selección de perfiles para Ironhack">
            <a:extLst>
              <a:ext uri="{FF2B5EF4-FFF2-40B4-BE49-F238E27FC236}">
                <a16:creationId xmlns:a16="http://schemas.microsoft.com/office/drawing/2014/main" id="{F2601FAE-BDF8-8742-DDE9-08B6E1BE4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2" y="947017"/>
            <a:ext cx="5374661" cy="4070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ato de un gato gracioso con gafas de sol en un flotador azul en la  playa Concepto de verano Ai generativo | Foto Premium">
            <a:extLst>
              <a:ext uri="{FF2B5EF4-FFF2-40B4-BE49-F238E27FC236}">
                <a16:creationId xmlns:a16="http://schemas.microsoft.com/office/drawing/2014/main" id="{9E076B66-2868-BF55-98F6-7CB9686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2" y="2501537"/>
            <a:ext cx="5488245" cy="391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B5DF1017-B8DA-AD8F-BBBB-6A381E9B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451" y="2677885"/>
            <a:ext cx="1931125" cy="1931125"/>
          </a:xfrm>
          <a:prstGeom prst="rect">
            <a:avLst/>
          </a:prstGeom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CE4A61A6-3B38-1CBB-6907-2A0CD8D2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153" y="2828109"/>
            <a:ext cx="1960044" cy="1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2009D-0DAE-5F25-26D6-775CAF3D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632" y="278476"/>
            <a:ext cx="5065222" cy="970216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JUST TO WRAP IT 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AA4C-6172-BFCE-A137-E5BCA6D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" y="1662546"/>
            <a:ext cx="10607040" cy="5020888"/>
          </a:xfrm>
        </p:spPr>
        <p:txBody>
          <a:bodyPr anchor="ctr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Prices, dates and times are important when choosing a flight…but never underestimate other </a:t>
            </a:r>
            <a:r>
              <a:rPr lang="en-US" sz="2000" b="1" dirty="0">
                <a:solidFill>
                  <a:srgbClr val="FFFF00"/>
                </a:solidFill>
              </a:rPr>
              <a:t>surrounding factors</a:t>
            </a:r>
            <a:r>
              <a:rPr lang="en-US" sz="2000" dirty="0"/>
              <a:t>!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Ratings</a:t>
            </a:r>
            <a:r>
              <a:rPr lang="en-US" sz="2000" dirty="0"/>
              <a:t> matter when recommending or scoring a flight. But so do </a:t>
            </a:r>
            <a:r>
              <a:rPr lang="en-US" sz="2000" b="1" dirty="0">
                <a:solidFill>
                  <a:srgbClr val="FFFF00"/>
                </a:solidFill>
              </a:rPr>
              <a:t>other inputs </a:t>
            </a:r>
            <a:r>
              <a:rPr lang="en-US" sz="2000" dirty="0"/>
              <a:t>such as how and with whom we travel.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Most airlines seem to be </a:t>
            </a:r>
            <a:r>
              <a:rPr lang="en-US" sz="2000" b="1" dirty="0">
                <a:solidFill>
                  <a:srgbClr val="FFFF00"/>
                </a:solidFill>
              </a:rPr>
              <a:t>poorly rated</a:t>
            </a:r>
            <a:r>
              <a:rPr lang="en-US" sz="2000" dirty="0"/>
              <a:t>, specially in economy class. Satisfaction tends to decrease with time (flights cheapen).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Honeymoon</a:t>
            </a:r>
            <a:r>
              <a:rPr lang="en-US" sz="2000" dirty="0"/>
              <a:t> flights == patience! Sun and adventures will </a:t>
            </a:r>
            <a:r>
              <a:rPr lang="en-US" sz="2000" dirty="0">
                <a:solidFill>
                  <a:srgbClr val="FFFF00"/>
                </a:solidFill>
              </a:rPr>
              <a:t>worth it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304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27C082-F403-2253-D6E5-7213AD45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31" y="1210703"/>
            <a:ext cx="7260007" cy="4829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856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aciones de vacaciones en tiempo de viaje con avión 3d y ...">
            <a:extLst>
              <a:ext uri="{FF2B5EF4-FFF2-40B4-BE49-F238E27FC236}">
                <a16:creationId xmlns:a16="http://schemas.microsoft.com/office/drawing/2014/main" id="{75EB5846-A68F-44D7-E8F4-CB87789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" y="1698171"/>
            <a:ext cx="4254954" cy="42549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bes de dónde vienen los billetes que llevas en la cartera?">
            <a:extLst>
              <a:ext uri="{FF2B5EF4-FFF2-40B4-BE49-F238E27FC236}">
                <a16:creationId xmlns:a16="http://schemas.microsoft.com/office/drawing/2014/main" id="{27635C91-A975-9F43-5544-E379C719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2106386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59,371 en la categoría «Billete de banco del euro» de imágenes, fotos de  stock e ilustraciones libres de regalías | Shutterstock">
            <a:extLst>
              <a:ext uri="{FF2B5EF4-FFF2-40B4-BE49-F238E27FC236}">
                <a16:creationId xmlns:a16="http://schemas.microsoft.com/office/drawing/2014/main" id="{90EC9A97-7211-7A5A-3F26-2EC55416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4441372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Ai generated image of big airplane on airfield High quality  photo">
            <a:extLst>
              <a:ext uri="{FF2B5EF4-FFF2-40B4-BE49-F238E27FC236}">
                <a16:creationId xmlns:a16="http://schemas.microsoft.com/office/drawing/2014/main" id="{4F8DD97E-9F14-4F36-A9E1-E402D83D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80" y="4441372"/>
            <a:ext cx="3148814" cy="20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implest Paper Airplane : 5 Steps (with Pictures) - Instructables">
            <a:extLst>
              <a:ext uri="{FF2B5EF4-FFF2-40B4-BE49-F238E27FC236}">
                <a16:creationId xmlns:a16="http://schemas.microsoft.com/office/drawing/2014/main" id="{8DE9A62E-0CD7-9F77-3629-D364D391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79" y="1280159"/>
            <a:ext cx="3148814" cy="22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7E1722C-5C3B-ACEA-1DBD-478516677150}"/>
              </a:ext>
            </a:extLst>
          </p:cNvPr>
          <p:cNvSpPr/>
          <p:nvPr/>
        </p:nvSpPr>
        <p:spPr>
          <a:xfrm>
            <a:off x="7883150" y="2561456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: a la derecha con bandas 2">
            <a:extLst>
              <a:ext uri="{FF2B5EF4-FFF2-40B4-BE49-F238E27FC236}">
                <a16:creationId xmlns:a16="http://schemas.microsoft.com/office/drawing/2014/main" id="{F65A18E8-C498-E0D9-8D83-C018FEE063A4}"/>
              </a:ext>
            </a:extLst>
          </p:cNvPr>
          <p:cNvSpPr/>
          <p:nvPr/>
        </p:nvSpPr>
        <p:spPr>
          <a:xfrm>
            <a:off x="7883150" y="4910854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zo do Mosteiro - Consulta disponibilidad y precios">
            <a:extLst>
              <a:ext uri="{FF2B5EF4-FFF2-40B4-BE49-F238E27FC236}">
                <a16:creationId xmlns:a16="http://schemas.microsoft.com/office/drawing/2014/main" id="{D1121F7C-F998-708D-CE37-4A6E0A0B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3" y="2675182"/>
            <a:ext cx="4077705" cy="32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lugares imprescindibles que ver en Barcelona - Destino">
            <a:extLst>
              <a:ext uri="{FF2B5EF4-FFF2-40B4-BE49-F238E27FC236}">
                <a16:creationId xmlns:a16="http://schemas.microsoft.com/office/drawing/2014/main" id="{9782B433-6096-0FA0-CC0F-978607C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4" y="963757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dral de Santiago de Compostela - Wikipedia, la enciclopedia libre">
            <a:extLst>
              <a:ext uri="{FF2B5EF4-FFF2-40B4-BE49-F238E27FC236}">
                <a16:creationId xmlns:a16="http://schemas.microsoft.com/office/drawing/2014/main" id="{3270CB14-7196-15DF-5A0F-60D4BE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51" y="1240351"/>
            <a:ext cx="1496430" cy="18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0 lugares imprescindibles que ver en Barcelona - Destino">
            <a:extLst>
              <a:ext uri="{FF2B5EF4-FFF2-40B4-BE49-F238E27FC236}">
                <a16:creationId xmlns:a16="http://schemas.microsoft.com/office/drawing/2014/main" id="{7B6C1549-1798-CF03-92C4-28BDDE9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8" y="1599862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Qué son las alianzas boda? - GERMAN JOYERO">
            <a:extLst>
              <a:ext uri="{FF2B5EF4-FFF2-40B4-BE49-F238E27FC236}">
                <a16:creationId xmlns:a16="http://schemas.microsoft.com/office/drawing/2014/main" id="{4872BE56-E50E-9205-0D05-2C01AD6B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3" y="4662571"/>
            <a:ext cx="2088357" cy="15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eva York en 10 experiencias increíbles - Civitatis Magazine">
            <a:extLst>
              <a:ext uri="{FF2B5EF4-FFF2-40B4-BE49-F238E27FC236}">
                <a16:creationId xmlns:a16="http://schemas.microsoft.com/office/drawing/2014/main" id="{E3DE677B-6BF9-F802-F572-D7C79659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46" y="1686813"/>
            <a:ext cx="4077706" cy="44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1 pieza, Calcomanía impermeable con diseño avión volando, calcomanía divertida, pegatinas de vinilo para ordenador portátil, skateboard, botella de">
            <a:extLst>
              <a:ext uri="{FF2B5EF4-FFF2-40B4-BE49-F238E27FC236}">
                <a16:creationId xmlns:a16="http://schemas.microsoft.com/office/drawing/2014/main" id="{CA05C673-A5B6-18D7-E05F-C908970F1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8786" cy="19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81D0B-A070-3092-C529-9E218BA71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4073">
            <a:off x="6393202" y="1718753"/>
            <a:ext cx="1533536" cy="134303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B78E2614-D9A6-9247-64D9-8A8AF6998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46" y="68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54CD-574E-F90F-2565-114EC97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0641"/>
            <a:ext cx="8503920" cy="613759"/>
          </a:xfrm>
        </p:spPr>
        <p:txBody>
          <a:bodyPr>
            <a:normAutofit/>
          </a:bodyPr>
          <a:lstStyle/>
          <a:p>
            <a:r>
              <a:rPr lang="en-US" sz="2800" b="1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1A6A3-61D1-9679-E748-6C847CA83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03" y="1008611"/>
            <a:ext cx="10813868" cy="5849389"/>
          </a:xfrm>
        </p:spPr>
        <p:txBody>
          <a:bodyPr>
            <a:normAutofit fontScale="55000" lnSpcReduction="20000"/>
          </a:bodyPr>
          <a:lstStyle/>
          <a:p>
            <a:r>
              <a:rPr lang="en-US" sz="2400" b="1" dirty="0"/>
              <a:t>Objective and Data Sources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Exploratory Data Analysis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Descriptive Statistics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Models</a:t>
            </a:r>
          </a:p>
          <a:p>
            <a:pPr lvl="1"/>
            <a:r>
              <a:rPr lang="en-US" sz="2400" i="1" dirty="0"/>
              <a:t>What factors make an impact in a (positive) recommendation?</a:t>
            </a:r>
          </a:p>
          <a:p>
            <a:pPr lvl="2"/>
            <a:r>
              <a:rPr lang="en-US" sz="2400" i="1" dirty="0"/>
              <a:t>Logit/KNN classification models accounting for imbalance and multicollinearity</a:t>
            </a:r>
          </a:p>
          <a:p>
            <a:pPr marL="914400" lvl="2" indent="0">
              <a:buNone/>
            </a:pPr>
            <a:endParaRPr lang="en-US" sz="2400" i="1" dirty="0"/>
          </a:p>
          <a:p>
            <a:pPr lvl="1"/>
            <a:r>
              <a:rPr lang="en-US" sz="2400" i="1" dirty="0"/>
              <a:t>What factors make an impact in a (high) overall score?</a:t>
            </a:r>
          </a:p>
          <a:p>
            <a:pPr lvl="2"/>
            <a:r>
              <a:rPr lang="en-US" sz="2400" i="1" dirty="0"/>
              <a:t>OLS/KNN regression models</a:t>
            </a:r>
          </a:p>
          <a:p>
            <a:pPr lvl="2"/>
            <a:r>
              <a:rPr lang="en-US" sz="2400" i="1" dirty="0"/>
              <a:t>Random forest + feature importance </a:t>
            </a:r>
          </a:p>
          <a:p>
            <a:pPr marL="914400" lvl="2" indent="0">
              <a:buNone/>
            </a:pPr>
            <a:endParaRPr lang="en-US" sz="2400" i="1" dirty="0"/>
          </a:p>
          <a:p>
            <a:pPr lvl="1"/>
            <a:r>
              <a:rPr lang="en-US" sz="2400" i="1" dirty="0"/>
              <a:t>Real Traveler Reviews and word cloud</a:t>
            </a:r>
          </a:p>
          <a:p>
            <a:pPr lvl="2"/>
            <a:r>
              <a:rPr lang="en-US" sz="2400" i="1" dirty="0"/>
              <a:t>Sentiment analysis</a:t>
            </a:r>
          </a:p>
          <a:p>
            <a:pPr marL="914400" lvl="2" indent="0">
              <a:buNone/>
            </a:pPr>
            <a:endParaRPr lang="en-US" sz="2400" i="1" dirty="0"/>
          </a:p>
          <a:p>
            <a:pPr lvl="1"/>
            <a:r>
              <a:rPr lang="en-US" sz="2400" i="1" dirty="0"/>
              <a:t>Review Prediction</a:t>
            </a:r>
          </a:p>
          <a:p>
            <a:pPr lvl="2"/>
            <a:r>
              <a:rPr lang="en-US" sz="2400" i="1" dirty="0"/>
              <a:t>LSTM models </a:t>
            </a:r>
          </a:p>
          <a:p>
            <a:pPr marL="914400" lvl="2" indent="0">
              <a:buNone/>
            </a:pPr>
            <a:endParaRPr lang="en-US" sz="2400" i="1" dirty="0"/>
          </a:p>
          <a:p>
            <a:pPr lvl="1"/>
            <a:r>
              <a:rPr lang="en-US" sz="2400" i="1" dirty="0"/>
              <a:t>Airline Classifier</a:t>
            </a:r>
          </a:p>
          <a:p>
            <a:pPr lvl="2"/>
            <a:r>
              <a:rPr lang="en-US" sz="2400" i="1" dirty="0"/>
              <a:t>Random Forest Regressor</a:t>
            </a:r>
          </a:p>
          <a:p>
            <a:pPr marL="914400" lvl="2" indent="0">
              <a:buNone/>
            </a:pPr>
            <a:r>
              <a:rPr lang="en-US" sz="2400" i="1" dirty="0"/>
              <a:t>	</a:t>
            </a:r>
          </a:p>
          <a:p>
            <a:pPr lvl="1"/>
            <a:r>
              <a:rPr lang="en-US" sz="2400" i="1" dirty="0"/>
              <a:t>Airline Recommender</a:t>
            </a:r>
          </a:p>
          <a:p>
            <a:pPr lvl="2"/>
            <a:r>
              <a:rPr lang="en-US" sz="2400" dirty="0"/>
              <a:t>Nearest Neighbors</a:t>
            </a:r>
          </a:p>
          <a:p>
            <a:pPr lvl="1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93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7EB75-532D-F3E8-BAD3-5F10704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93" y="498366"/>
            <a:ext cx="6377940" cy="743002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this ALL about?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5BDF-633F-F11F-3E7A-1D7F6BFD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" y="1396538"/>
            <a:ext cx="11382895" cy="5461462"/>
          </a:xfrm>
        </p:spPr>
        <p:txBody>
          <a:bodyPr>
            <a:normAutofit/>
          </a:bodyPr>
          <a:lstStyle/>
          <a:p>
            <a:r>
              <a:rPr lang="en-US" sz="1800" b="1" u="sng" dirty="0" err="1">
                <a:solidFill>
                  <a:srgbClr val="FFFF00"/>
                </a:solidFill>
              </a:rPr>
              <a:t>Objective:</a:t>
            </a:r>
            <a:r>
              <a:rPr lang="en-US" sz="1800" dirty="0" err="1"/>
              <a:t>analysis</a:t>
            </a:r>
            <a:r>
              <a:rPr lang="en-US" sz="1800" dirty="0"/>
              <a:t> of real airlines based on reviews &amp; other data provided by previous customers</a:t>
            </a:r>
          </a:p>
          <a:p>
            <a:endParaRPr lang="en-US" sz="1800" dirty="0"/>
          </a:p>
          <a:p>
            <a:r>
              <a:rPr lang="en-US" sz="1800" b="1" u="sng" dirty="0">
                <a:solidFill>
                  <a:srgbClr val="FFFF00"/>
                </a:solidFill>
              </a:rPr>
              <a:t>Data Source:</a:t>
            </a:r>
            <a:r>
              <a:rPr lang="en-US" sz="1800" i="1" dirty="0"/>
              <a:t>‘128k Airline Reviews’ </a:t>
            </a:r>
            <a:r>
              <a:rPr lang="en-US" sz="1400" dirty="0"/>
              <a:t>(</a:t>
            </a:r>
            <a:r>
              <a:rPr lang="en-US" sz="1400" i="1" dirty="0"/>
              <a:t>https://www.kaggle.com/datasets/joelljungstrom/128k-airline-reviews</a:t>
            </a:r>
            <a:r>
              <a:rPr lang="en-US" sz="1400" dirty="0"/>
              <a:t>). </a:t>
            </a:r>
          </a:p>
          <a:p>
            <a:endParaRPr lang="en-US" sz="1800" dirty="0"/>
          </a:p>
          <a:p>
            <a:r>
              <a:rPr lang="en-US" sz="1800" b="1" u="sng" dirty="0">
                <a:solidFill>
                  <a:srgbClr val="FFFF00"/>
                </a:solidFill>
              </a:rPr>
              <a:t>Initial Dataset:</a:t>
            </a:r>
            <a:r>
              <a:rPr lang="en-US" sz="1800" dirty="0"/>
              <a:t>129,454 rows &amp; 22 columns: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Aircraft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Airline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Cabin Type </a:t>
            </a:r>
            <a:r>
              <a:rPr lang="en-US" sz="1400" i="1" dirty="0"/>
              <a:t>(Economy, Premium Economy, Business, First Class)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Dates  (trip, publication)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Ratings </a:t>
            </a:r>
            <a:r>
              <a:rPr lang="en-US" sz="1400" i="1" dirty="0"/>
              <a:t>(Entertainment, Cabin service, Ground service, Food, Wi-Fi, Seat comfort, Value for money) 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Geographic variables: Origin Country, Route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Overall Score: Total score (0-10) of the trip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Recommended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Review (title, body)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Travel Type </a:t>
            </a:r>
            <a:r>
              <a:rPr lang="en-US" sz="1400" i="1" dirty="0"/>
              <a:t>(Solo, Couple, Family + Business, Leisure)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Trip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091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F8A15-67D1-0AC3-F0BD-CEDC5EF3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0" y="277484"/>
            <a:ext cx="6377940" cy="7374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eda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57D5F-70F3-6A02-2567-710114F3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357" y="1142405"/>
            <a:ext cx="10629207" cy="585216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Data Exploration: </a:t>
            </a:r>
            <a:r>
              <a:rPr lang="en-US" sz="1800" dirty="0"/>
              <a:t>describe, check missing %, value counts.</a:t>
            </a:r>
          </a:p>
          <a:p>
            <a:pPr marL="0" indent="0" algn="just">
              <a:buNone/>
            </a:pPr>
            <a:endParaRPr lang="en-US" sz="1400" dirty="0"/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Data Cleaning: </a:t>
            </a:r>
            <a:r>
              <a:rPr lang="en-US" sz="1800" dirty="0"/>
              <a:t>renaming, replacing unclear values, drop duplicated values,</a:t>
            </a:r>
          </a:p>
          <a:p>
            <a:pPr marL="0" indent="0" algn="just">
              <a:buNone/>
            </a:pPr>
            <a:r>
              <a:rPr lang="en-US" sz="1800" dirty="0"/>
              <a:t>    dropping negative dates.</a:t>
            </a:r>
          </a:p>
          <a:p>
            <a:pPr marL="0" indent="0" algn="just">
              <a:buNone/>
            </a:pPr>
            <a:endParaRPr lang="en-US" sz="1400" dirty="0"/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Treatment of missing values: </a:t>
            </a:r>
          </a:p>
          <a:p>
            <a:pPr lvl="1" algn="just"/>
            <a:r>
              <a:rPr lang="en-US" sz="1800" dirty="0"/>
              <a:t>&gt; 3% : not use the var or drop missing values</a:t>
            </a:r>
          </a:p>
          <a:p>
            <a:pPr lvl="1" algn="just"/>
            <a:r>
              <a:rPr lang="en-US" sz="1800" dirty="0"/>
              <a:t>&lt; 3% : impute (mean, mode)</a:t>
            </a:r>
          </a:p>
          <a:p>
            <a:pPr marL="457200" lvl="1" indent="0" algn="just">
              <a:buNone/>
            </a:pPr>
            <a:endParaRPr lang="en-US" sz="1400" dirty="0"/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Feature engineering: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/>
              <a:t>Travel Type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traveler </a:t>
            </a:r>
            <a:r>
              <a:rPr lang="en-US" sz="1800" i="1" dirty="0">
                <a:sym typeface="Wingdings" panose="05000000000000000000" pitchFamily="2" charset="2"/>
              </a:rPr>
              <a:t>(solo, couple, family) </a:t>
            </a:r>
            <a:r>
              <a:rPr lang="en-US" sz="1800" dirty="0">
                <a:sym typeface="Wingdings" panose="05000000000000000000" pitchFamily="2" charset="2"/>
              </a:rPr>
              <a:t>&amp; purpose </a:t>
            </a:r>
            <a:r>
              <a:rPr lang="en-US" sz="1800" i="1" dirty="0">
                <a:sym typeface="Wingdings" panose="05000000000000000000" pitchFamily="2" charset="2"/>
              </a:rPr>
              <a:t>(leisure, business)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Route  </a:t>
            </a:r>
            <a:r>
              <a:rPr lang="en-US" sz="1800" dirty="0">
                <a:sym typeface="Wingdings" panose="05000000000000000000" pitchFamily="2" charset="2"/>
              </a:rPr>
              <a:t>origin/destiny/scale (yes/no)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Entertainment Rating </a:t>
            </a:r>
            <a:r>
              <a:rPr lang="en-US" sz="1800" dirty="0">
                <a:sym typeface="Wingdings" panose="05000000000000000000" pitchFamily="2" charset="2"/>
              </a:rPr>
              <a:t>if entertainment rating&gt;0, flight = Long Distance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Origin Country </a:t>
            </a:r>
            <a:r>
              <a:rPr lang="en-US" sz="1800" dirty="0">
                <a:sym typeface="Wingdings" panose="05000000000000000000" pitchFamily="2" charset="2"/>
              </a:rPr>
              <a:t> Continent 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Trip Date</a:t>
            </a:r>
            <a:r>
              <a:rPr lang="en-US" sz="1800" dirty="0">
                <a:sym typeface="Wingdings" panose="05000000000000000000" pitchFamily="2" charset="2"/>
              </a:rPr>
              <a:t> Year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 err="1">
                <a:sym typeface="Wingdings" panose="05000000000000000000" pitchFamily="2" charset="2"/>
              </a:rPr>
              <a:t>Categoricals</a:t>
            </a:r>
            <a:r>
              <a:rPr lang="en-US" sz="1800" b="1" dirty="0">
                <a:sym typeface="Wingdings" panose="05000000000000000000" pitchFamily="2" charset="2"/>
              </a:rPr>
              <a:t>: </a:t>
            </a:r>
            <a:r>
              <a:rPr lang="en-US" sz="1800" dirty="0">
                <a:sym typeface="Wingdings" panose="05000000000000000000" pitchFamily="2" charset="2"/>
              </a:rPr>
              <a:t>string to numeric </a:t>
            </a:r>
          </a:p>
        </p:txBody>
      </p:sp>
    </p:spTree>
    <p:extLst>
      <p:ext uri="{BB962C8B-B14F-4D97-AF65-F5344CB8AC3E}">
        <p14:creationId xmlns:p14="http://schemas.microsoft.com/office/powerpoint/2010/main" val="348273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7B05-DAA0-A449-652F-912A6B64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/>
          </a:bodyPr>
          <a:lstStyle/>
          <a:p>
            <a:r>
              <a:rPr lang="en-US" sz="3200" b="1" dirty="0"/>
              <a:t>Descriptive statistics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0DEF0-D550-53A7-5A76-2830165C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" y="1343396"/>
            <a:ext cx="10163694" cy="494468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Clean DB: 90,008 rows &amp;  27 columns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Many Airlines, few observations: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airlines 2k+ reviews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5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	6 airlines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FF00"/>
                </a:solidFill>
                <a:sym typeface="Wingdings" panose="05000000000000000000" pitchFamily="2" charset="2"/>
              </a:rPr>
              <a:t>	(out of 547)</a:t>
            </a:r>
            <a:endParaRPr lang="en-US" sz="1800" i="1" u="sng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Gráfico 7" descr="Avión">
            <a:extLst>
              <a:ext uri="{FF2B5EF4-FFF2-40B4-BE49-F238E27FC236}">
                <a16:creationId xmlns:a16="http://schemas.microsoft.com/office/drawing/2014/main" id="{C8BAE13A-DE73-DD5D-6879-344F4257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301537" y="4251465"/>
            <a:ext cx="2164080" cy="216408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5DD7C38-95DD-E47F-504D-73A4C32C3BD7}"/>
              </a:ext>
            </a:extLst>
          </p:cNvPr>
          <p:cNvCxnSpPr>
            <a:cxnSpLocks/>
          </p:cNvCxnSpPr>
          <p:nvPr/>
        </p:nvCxnSpPr>
        <p:spPr>
          <a:xfrm>
            <a:off x="5142808" y="5320836"/>
            <a:ext cx="96981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988C5A1-AE15-DEFD-1138-53EFB9706651}"/>
              </a:ext>
            </a:extLst>
          </p:cNvPr>
          <p:cNvSpPr/>
          <p:nvPr/>
        </p:nvSpPr>
        <p:spPr>
          <a:xfrm>
            <a:off x="7370617" y="2748742"/>
            <a:ext cx="4535979" cy="97951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Clean DB: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20,366 rows &amp;  27 columns</a:t>
            </a:r>
            <a:endParaRPr lang="en-US" sz="2000" dirty="0"/>
          </a:p>
        </p:txBody>
      </p:sp>
      <p:sp>
        <p:nvSpPr>
          <p:cNvPr id="9" name="Pergamino: horizontal 8">
            <a:extLst>
              <a:ext uri="{FF2B5EF4-FFF2-40B4-BE49-F238E27FC236}">
                <a16:creationId xmlns:a16="http://schemas.microsoft.com/office/drawing/2014/main" id="{0762D1E9-FADA-762F-0982-9583B97DA0F7}"/>
              </a:ext>
            </a:extLst>
          </p:cNvPr>
          <p:cNvSpPr/>
          <p:nvPr/>
        </p:nvSpPr>
        <p:spPr>
          <a:xfrm>
            <a:off x="6073834" y="4206240"/>
            <a:ext cx="5237017" cy="2316480"/>
          </a:xfrm>
          <a:prstGeom prst="horizontalScroll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American Airlines ~ 5k</a:t>
            </a:r>
          </a:p>
          <a:p>
            <a:pPr algn="ctr"/>
            <a:r>
              <a:rPr lang="en-US" dirty="0"/>
              <a:t>Spirit Airlines ~ 4k</a:t>
            </a:r>
          </a:p>
          <a:p>
            <a:pPr algn="ctr"/>
            <a:r>
              <a:rPr lang="en-US" dirty="0"/>
              <a:t>United Airlines ~ 3.7k</a:t>
            </a:r>
          </a:p>
          <a:p>
            <a:pPr algn="ctr"/>
            <a:r>
              <a:rPr lang="en-US" dirty="0"/>
              <a:t>Delta Airlines ~ 2.3k</a:t>
            </a:r>
          </a:p>
          <a:p>
            <a:pPr algn="ctr"/>
            <a:r>
              <a:rPr lang="en-US" dirty="0"/>
              <a:t>British Airways ~ 2.7k</a:t>
            </a:r>
          </a:p>
          <a:p>
            <a:pPr algn="ctr"/>
            <a:r>
              <a:rPr lang="en-US" dirty="0"/>
              <a:t>Frontier Airlines~ 2.7k</a:t>
            </a:r>
          </a:p>
        </p:txBody>
      </p:sp>
    </p:spTree>
    <p:extLst>
      <p:ext uri="{BB962C8B-B14F-4D97-AF65-F5344CB8AC3E}">
        <p14:creationId xmlns:p14="http://schemas.microsoft.com/office/powerpoint/2010/main" val="1263100147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640</TotalTime>
  <Words>1321</Words>
  <Application>Microsoft Office PowerPoint</Application>
  <PresentationFormat>Panorámica</PresentationFormat>
  <Paragraphs>230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Consolas</vt:lpstr>
      <vt:lpstr>Wingdings</vt:lpstr>
      <vt:lpstr>Estela de condensación</vt:lpstr>
      <vt:lpstr>Presentación de PowerPoint</vt:lpstr>
      <vt:lpstr>Will a flight ruin my honeymoon?</vt:lpstr>
      <vt:lpstr>Presentación de PowerPoint</vt:lpstr>
      <vt:lpstr>Presentación de PowerPoint</vt:lpstr>
      <vt:lpstr>Presentación de PowerPoint</vt:lpstr>
      <vt:lpstr>Index</vt:lpstr>
      <vt:lpstr>What is this ALL about?</vt:lpstr>
      <vt:lpstr>eda</vt:lpstr>
      <vt:lpstr>Descriptive statistics</vt:lpstr>
      <vt:lpstr>Ratings entertainment</vt:lpstr>
      <vt:lpstr>Ratings Staff services</vt:lpstr>
      <vt:lpstr>Ratings food</vt:lpstr>
      <vt:lpstr>Ratings value for money</vt:lpstr>
      <vt:lpstr>Type of traveler  by Trip purpose</vt:lpstr>
      <vt:lpstr>verifications per airline</vt:lpstr>
      <vt:lpstr>Analysis PER TRAVEL DISTANCE Ratings &amp; overall score</vt:lpstr>
      <vt:lpstr>Presentación de PowerPoint</vt:lpstr>
      <vt:lpstr>Presentación de PowerPoint</vt:lpstr>
      <vt:lpstr>What does influence a flight to be recommended?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does influence the overall score of a flight?</vt:lpstr>
      <vt:lpstr>What does influence the overall score of a flight? Knn REGRESSION MODELS</vt:lpstr>
      <vt:lpstr>Other models</vt:lpstr>
      <vt:lpstr>Other models</vt:lpstr>
      <vt:lpstr>Airline recommender app:  the flight judge</vt:lpstr>
      <vt:lpstr>JUST TO WRAP IT UP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Aída Moure</dc:creator>
  <cp:lastModifiedBy>Aída Moure</cp:lastModifiedBy>
  <cp:revision>71</cp:revision>
  <dcterms:created xsi:type="dcterms:W3CDTF">2024-07-06T09:20:13Z</dcterms:created>
  <dcterms:modified xsi:type="dcterms:W3CDTF">2024-07-10T15:11:23Z</dcterms:modified>
</cp:coreProperties>
</file>